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34" y="-21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78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71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1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75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00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00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0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1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33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8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1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2023-06-09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8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57164" y="548680"/>
            <a:ext cx="9548812" cy="0"/>
            <a:chOff x="157164" y="700576"/>
            <a:chExt cx="9548812" cy="0"/>
          </a:xfrm>
        </p:grpSpPr>
        <p:sp>
          <p:nvSpPr>
            <p:cNvPr id="5" name="Line 10"/>
            <p:cNvSpPr>
              <a:spLocks noChangeShapeType="1"/>
            </p:cNvSpPr>
            <p:nvPr/>
          </p:nvSpPr>
          <p:spPr bwMode="auto">
            <a:xfrm>
              <a:off x="157164" y="700576"/>
              <a:ext cx="7131332" cy="0"/>
            </a:xfrm>
            <a:prstGeom prst="line">
              <a:avLst/>
            </a:prstGeom>
            <a:noFill/>
            <a:ln w="25400">
              <a:solidFill>
                <a:srgbClr val="AEAE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7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7386013" y="700576"/>
              <a:ext cx="2319963" cy="0"/>
            </a:xfrm>
            <a:prstGeom prst="line">
              <a:avLst/>
            </a:prstGeom>
            <a:noFill/>
            <a:ln w="25400">
              <a:solidFill>
                <a:srgbClr val="AEAE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7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7" name="제목 1"/>
          <p:cNvSpPr txBox="1">
            <a:spLocks/>
          </p:cNvSpPr>
          <p:nvPr/>
        </p:nvSpPr>
        <p:spPr bwMode="auto">
          <a:xfrm>
            <a:off x="68568" y="100576"/>
            <a:ext cx="2730971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4" tIns="47892" rIns="95784" bIns="47892" anchor="ctr"/>
          <a:lstStyle>
            <a:lvl1pPr algn="l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fontAlgn="base" latinLnBrk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ko-KR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□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General status</a:t>
            </a:r>
            <a:endParaRPr kumimoji="1" lang="en-US" altLang="ko-KR" sz="1200" b="1" dirty="0" smtClean="0">
              <a:solidFill>
                <a:srgbClr val="000000"/>
              </a:solidFill>
              <a:latin typeface="Arial" panose="020B0604020202020204" pitchFamily="34" charset="0"/>
              <a:ea typeface="HyundaiSans Head KR Light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00477" y="707712"/>
            <a:ext cx="2016223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overall </a:t>
            </a:r>
            <a:endParaRPr lang="ko-KR" altLang="en-US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2345472" y="866968"/>
            <a:ext cx="2599908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5025010" y="698187"/>
            <a:ext cx="1368153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</a:t>
            </a:r>
            <a:endParaRPr lang="ko-KR" altLang="en-US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4945380" y="866968"/>
            <a:ext cx="0" cy="5601384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08503"/>
              </p:ext>
            </p:extLst>
          </p:nvPr>
        </p:nvGraphicFramePr>
        <p:xfrm>
          <a:off x="230954" y="1127060"/>
          <a:ext cx="4608513" cy="744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724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Cat.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Full name 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Location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(country/city)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Holding Co.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ABC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GER / Stuttgart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Headquarter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CDE 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AUT / Vienna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063710"/>
              </p:ext>
            </p:extLst>
          </p:nvPr>
        </p:nvGraphicFramePr>
        <p:xfrm>
          <a:off x="223334" y="2893360"/>
          <a:ext cx="4585653" cy="904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1192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Cat.</a:t>
                      </a:r>
                      <a:endParaRPr lang="ko-KR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Amer.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S/Amer.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TTL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7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◎○●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○●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○●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59">
                <a:tc rowSpan="2">
                  <a:txBody>
                    <a:bodyPr/>
                    <a:lstStyle/>
                    <a:p>
                      <a:pPr algn="ctr"/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</a:t>
                      </a:r>
                      <a:endParaRPr lang="ko-KR" altLang="en-US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altLang="ko-KR" sz="1000" b="1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759">
                <a:tc vMerge="1">
                  <a:txBody>
                    <a:bodyPr/>
                    <a:lstStyle/>
                    <a:p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</a:t>
                      </a:r>
                      <a:endParaRPr lang="ko-KR" altLang="en-US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1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740184" y="2659548"/>
            <a:ext cx="21602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/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(HQ : </a:t>
            </a:r>
            <a:r>
              <a:rPr lang="ko-KR" altLang="en-US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◎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/ Production : </a:t>
            </a:r>
            <a:r>
              <a:rPr lang="ko-KR" altLang="en-US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○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/ R&amp;D : </a:t>
            </a:r>
            <a:r>
              <a:rPr lang="ko-KR" altLang="en-US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●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)</a:t>
            </a:r>
            <a:endParaRPr lang="ko-KR" altLang="en-US" sz="900" dirty="0">
              <a:solidFill>
                <a:prstClr val="black"/>
              </a:solidFill>
              <a:latin typeface="Arial" panose="020B0604020202020204" pitchFamily="34" charset="0"/>
              <a:ea typeface="HyundaiSans Head KR Light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8464" y="2579928"/>
            <a:ext cx="233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distribution</a:t>
            </a:r>
            <a:endParaRPr lang="ko-KR" alt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448457"/>
              </p:ext>
            </p:extLst>
          </p:nvPr>
        </p:nvGraphicFramePr>
        <p:xfrm>
          <a:off x="2777263" y="1936388"/>
          <a:ext cx="2056482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Sales turn-over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(Latest year)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3.5 bill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Hyundai Sans Head Office Light"/>
                          <a:ea typeface="Hyundai Sans Head Office Light"/>
                          <a:cs typeface="Arial" panose="020B0604020202020204" pitchFamily="34" charset="0"/>
                        </a:rPr>
                        <a:t>€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표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301869"/>
              </p:ext>
            </p:extLst>
          </p:nvPr>
        </p:nvGraphicFramePr>
        <p:xfrm>
          <a:off x="345506" y="2230348"/>
          <a:ext cx="2394678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Employees</a:t>
                      </a: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(Total)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30,545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표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704469"/>
              </p:ext>
            </p:extLst>
          </p:nvPr>
        </p:nvGraphicFramePr>
        <p:xfrm>
          <a:off x="345506" y="1936388"/>
          <a:ext cx="2394678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Foundation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(yyyy.mm)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1975.06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" name="그룹 1"/>
          <p:cNvGrpSpPr/>
          <p:nvPr/>
        </p:nvGrpSpPr>
        <p:grpSpPr>
          <a:xfrm>
            <a:off x="277942" y="1724332"/>
            <a:ext cx="135131" cy="340988"/>
            <a:chOff x="277942" y="1997348"/>
            <a:chExt cx="135131" cy="340988"/>
          </a:xfrm>
        </p:grpSpPr>
        <p:cxnSp>
          <p:nvCxnSpPr>
            <p:cNvPr id="35" name="직선 연결선 34"/>
            <p:cNvCxnSpPr/>
            <p:nvPr/>
          </p:nvCxnSpPr>
          <p:spPr>
            <a:xfrm>
              <a:off x="277942" y="1997348"/>
              <a:ext cx="0" cy="340988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>
              <a:off x="277942" y="2338336"/>
              <a:ext cx="135131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표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62335"/>
              </p:ext>
            </p:extLst>
          </p:nvPr>
        </p:nvGraphicFramePr>
        <p:xfrm>
          <a:off x="2774728" y="2230992"/>
          <a:ext cx="2056482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Main OEM customer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(highest revenue)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VW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115768" y="4728056"/>
            <a:ext cx="233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R&amp;D competency</a:t>
            </a:r>
            <a:endParaRPr lang="ko-KR" alt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507348"/>
              </p:ext>
            </p:extLst>
          </p:nvPr>
        </p:nvGraphicFramePr>
        <p:xfrm>
          <a:off x="223329" y="5324998"/>
          <a:ext cx="1417303" cy="1139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71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</a:t>
                      </a: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 dedicated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T/A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T/A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(Out-sourcing)</a:t>
                      </a:r>
                      <a:endParaRPr lang="ko-KR" altLang="en-US" sz="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only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28464" y="6451718"/>
            <a:ext cx="21602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※ R&amp;D dedicated org. </a:t>
            </a:r>
          </a:p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     </a:t>
            </a:r>
            <a:r>
              <a:rPr lang="ko-KR" altLang="en-US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→ </a:t>
            </a:r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PM, Design &amp; Test included</a:t>
            </a:r>
          </a:p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    T/A : Technical Agreement</a:t>
            </a:r>
            <a:endParaRPr lang="ko-KR" altLang="en-US" sz="7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ea typeface="HyundaiSans Head KR Light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53" name="표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568495"/>
              </p:ext>
            </p:extLst>
          </p:nvPr>
        </p:nvGraphicFramePr>
        <p:xfrm>
          <a:off x="1712641" y="5324998"/>
          <a:ext cx="1728192" cy="1145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71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ko-KR" altLang="en-US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 investment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1.5%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employees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(Average carrier)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 (11y)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7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r>
                        <a:rPr lang="en-US" altLang="ko-KR" sz="7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Tool (HW/SW)</a:t>
                      </a:r>
                    </a:p>
                    <a:p>
                      <a:pPr algn="l"/>
                      <a:r>
                        <a:rPr lang="en-US" altLang="ko-KR" sz="7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Holding ratio</a:t>
                      </a:r>
                      <a:endParaRPr lang="ko-KR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7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 Capability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표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95525"/>
              </p:ext>
            </p:extLst>
          </p:nvPr>
        </p:nvGraphicFramePr>
        <p:xfrm>
          <a:off x="3512840" y="5328169"/>
          <a:ext cx="1296144" cy="1139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71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Type</a:t>
                      </a:r>
                      <a:endParaRPr lang="ko-KR" altLang="en-US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BTS by R&amp;D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BTS by T/A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BTP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R&amp;D</a:t>
                      </a:r>
                      <a:endParaRPr lang="ko-KR" altLang="en-US" sz="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BTP by T/A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3504817" y="6490398"/>
            <a:ext cx="12194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※ BTS : Build to Spec</a:t>
            </a:r>
          </a:p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     BTP : Build to Print  </a:t>
            </a:r>
            <a:endParaRPr lang="ko-KR" altLang="en-US" sz="7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ea typeface="HyundaiSans Head KR Light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9946" y="3863372"/>
            <a:ext cx="3089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Product </a:t>
            </a:r>
            <a:r>
              <a:rPr lang="en-US" altLang="ko-K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(Parts)</a:t>
            </a:r>
            <a:r>
              <a:rPr lang="ko-KR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45" name="표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21496"/>
              </p:ext>
            </p:extLst>
          </p:nvPr>
        </p:nvGraphicFramePr>
        <p:xfrm>
          <a:off x="221831" y="4172183"/>
          <a:ext cx="4608513" cy="47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793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Parts Name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M/Share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(Europe/Global)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Top 3 Customer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83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Glasses (W/S &amp; DR)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50% / 15%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VW, BMW, FCA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59" name="표 10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811274"/>
              </p:ext>
            </p:extLst>
          </p:nvPr>
        </p:nvGraphicFramePr>
        <p:xfrm>
          <a:off x="7627346" y="844907"/>
          <a:ext cx="2068661" cy="1523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874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Plant View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7289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PIC</a:t>
                      </a:r>
                      <a:endParaRPr kumimoji="0" lang="ko-KR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4953004" y="1035903"/>
            <a:ext cx="233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general </a:t>
            </a:r>
            <a:endParaRPr lang="ko-KR" alt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60" name="표 10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636797"/>
              </p:ext>
            </p:extLst>
          </p:nvPr>
        </p:nvGraphicFramePr>
        <p:xfrm>
          <a:off x="5051326" y="1343680"/>
          <a:ext cx="2493962" cy="1029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Supplier Name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ABC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Location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(country/city)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CZE / Liberec 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Foundation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(yyyy.mm)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2001.01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Employees</a:t>
                      </a:r>
                      <a:r>
                        <a:rPr kumimoji="0" lang="en-US" altLang="ko-KR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(Total)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1,540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4953000" y="3324554"/>
            <a:ext cx="4752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products &amp; Tech.</a:t>
            </a:r>
            <a:r>
              <a:rPr lang="en-US" altLang="ko-KR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Customer </a:t>
            </a:r>
            <a:r>
              <a:rPr lang="en-US" altLang="ko-K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(OEM/Project) </a:t>
            </a:r>
            <a:endParaRPr lang="ko-KR" altLang="en-US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4" name="표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04405"/>
              </p:ext>
            </p:extLst>
          </p:nvPr>
        </p:nvGraphicFramePr>
        <p:xfrm>
          <a:off x="5043422" y="3649094"/>
          <a:ext cx="4652584" cy="1739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7920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Name A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Name B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Name C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5154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Injection, Power coating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AL die casting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PCB soldering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BMW / i3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VW / Golf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Volvo / XC30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7" name="표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66086"/>
              </p:ext>
            </p:extLst>
          </p:nvPr>
        </p:nvGraphicFramePr>
        <p:xfrm>
          <a:off x="5054058" y="2420304"/>
          <a:ext cx="4645780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Address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62" name="표 10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853883"/>
              </p:ext>
            </p:extLst>
          </p:nvPr>
        </p:nvGraphicFramePr>
        <p:xfrm>
          <a:off x="5057792" y="2733808"/>
          <a:ext cx="2199464" cy="50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Site scale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8,000 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㎡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Building scale</a:t>
                      </a:r>
                      <a:endParaRPr kumimoji="0" lang="ko-KR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3,000 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0" name="표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76398"/>
              </p:ext>
            </p:extLst>
          </p:nvPr>
        </p:nvGraphicFramePr>
        <p:xfrm>
          <a:off x="7303368" y="2731411"/>
          <a:ext cx="2402165" cy="50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26">
                <a:tc rowSpan="2"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Sales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Turn-over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(mil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yundai Sans Head Office Light"/>
                          <a:cs typeface="Arial" panose="020B0604020202020204" pitchFamily="34" charset="0"/>
                        </a:rPr>
                        <a:t>€)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cs-CZ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2021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2022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6">
                <a:tc vMerge="1"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690</a:t>
                      </a:r>
                      <a:endParaRPr kumimoji="0" lang="ko-KR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730</a:t>
                      </a:r>
                      <a:endParaRPr kumimoji="0" lang="ko-KR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850</a:t>
                      </a:r>
                      <a:endParaRPr kumimoji="0" lang="ko-KR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1600374" y="6465770"/>
            <a:ext cx="148041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※ Ratio of required test by OEM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953004" y="5517236"/>
            <a:ext cx="233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information </a:t>
            </a:r>
            <a:endParaRPr lang="ko-KR" alt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3" name="표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70544"/>
              </p:ext>
            </p:extLst>
          </p:nvPr>
        </p:nvGraphicFramePr>
        <p:xfrm>
          <a:off x="5051326" y="5834216"/>
          <a:ext cx="4644678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Certificate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Awards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(IATF </a:t>
                      </a:r>
                      <a:r>
                        <a:rPr kumimoji="0" lang="en-US" altLang="ko-KR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etc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)  /  (OEM or automotive fields)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ooo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65" name="표 10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738091"/>
              </p:ext>
            </p:extLst>
          </p:nvPr>
        </p:nvGraphicFramePr>
        <p:xfrm>
          <a:off x="5051374" y="6157598"/>
          <a:ext cx="4644677" cy="50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8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26">
                <a:tc rowSpan="2"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Contacts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(Name/Mobile/Email)</a:t>
                      </a: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Sales</a:t>
                      </a: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Jan Novak / +420 000 000 000 / abc@def.com</a:t>
                      </a: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6">
                <a:tc vMerge="1"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R&amp;D</a:t>
                      </a: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5" name="Picture 1142" descr="체코시트사진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2"/>
          <a:stretch>
            <a:fillRect/>
          </a:stretch>
        </p:blipFill>
        <p:spPr bwMode="auto">
          <a:xfrm>
            <a:off x="5162540" y="4043066"/>
            <a:ext cx="1349241" cy="61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50" y="4100320"/>
            <a:ext cx="1296144" cy="482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422" y="3980824"/>
            <a:ext cx="1126315" cy="707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사각형 설명선 7"/>
          <p:cNvSpPr/>
          <p:nvPr/>
        </p:nvSpPr>
        <p:spPr>
          <a:xfrm>
            <a:off x="-1599727" y="3477344"/>
            <a:ext cx="1368153" cy="727717"/>
          </a:xfrm>
          <a:prstGeom prst="wedgeRectCallout">
            <a:avLst>
              <a:gd name="adj1" fmla="val 65084"/>
              <a:gd name="adj2" fmla="val 566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1 representative part or system </a:t>
            </a:r>
            <a:endParaRPr lang="ko-KR" altLang="en-U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사각형 설명선 48"/>
          <p:cNvSpPr/>
          <p:nvPr/>
        </p:nvSpPr>
        <p:spPr>
          <a:xfrm>
            <a:off x="10209583" y="3841203"/>
            <a:ext cx="1368153" cy="814253"/>
          </a:xfrm>
          <a:prstGeom prst="wedgeRectCallout">
            <a:avLst>
              <a:gd name="adj1" fmla="val -86475"/>
              <a:gd name="adj2" fmla="val -915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 3 parts. In case less than 3, </a:t>
            </a:r>
          </a:p>
          <a:p>
            <a:pPr algn="ctr" latinLnBrk="1"/>
            <a:r>
              <a:rPr lang="en-US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edit  chart accordingly to fit </a:t>
            </a:r>
            <a:endParaRPr lang="ko-KR" altLang="en-U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사각형 설명선 51"/>
          <p:cNvSpPr/>
          <p:nvPr/>
        </p:nvSpPr>
        <p:spPr>
          <a:xfrm>
            <a:off x="10107390" y="5775857"/>
            <a:ext cx="1944216" cy="797619"/>
          </a:xfrm>
          <a:prstGeom prst="wedgeRectCallout">
            <a:avLst>
              <a:gd name="adj1" fmla="val -71224"/>
              <a:gd name="adj2" fmla="val 28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epresentative</a:t>
            </a:r>
            <a:r>
              <a:rPr lang="en-US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contacts of sales/R&amp;D</a:t>
            </a:r>
            <a:r>
              <a:rPr lang="cs-CZ" altLang="ko-KR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ko-KR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ko-KR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lvl</a:t>
            </a:r>
            <a:endParaRPr lang="en-US" altLang="ko-KR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23372"/>
              </p:ext>
            </p:extLst>
          </p:nvPr>
        </p:nvGraphicFramePr>
        <p:xfrm>
          <a:off x="221884" y="5022683"/>
          <a:ext cx="4587100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0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Address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8" name="사각형 설명선 7"/>
          <p:cNvSpPr/>
          <p:nvPr/>
        </p:nvSpPr>
        <p:spPr>
          <a:xfrm>
            <a:off x="1766427" y="6858004"/>
            <a:ext cx="1368153" cy="727717"/>
          </a:xfrm>
          <a:prstGeom prst="wedgeRectCallout">
            <a:avLst>
              <a:gd name="adj1" fmla="val 11616"/>
              <a:gd name="adj2" fmla="val -1454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design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o-KR" altLang="en-U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2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397</Words>
  <Application>Microsoft Office PowerPoint</Application>
  <PresentationFormat>A4 Paper (210x297 mm)</PresentationFormat>
  <Paragraphs>155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HY헤드라인M</vt:lpstr>
      <vt:lpstr>HyundaiSans Head KR Light</vt:lpstr>
      <vt:lpstr>맑은 고딕</vt:lpstr>
      <vt:lpstr>현대하모니 L</vt:lpstr>
      <vt:lpstr>Arial</vt:lpstr>
      <vt:lpstr>Hyundai Sans Head Office Light</vt:lpstr>
      <vt:lpstr>1_Office 테마</vt:lpstr>
      <vt:lpstr>PowerPoint Presentation</vt:lpstr>
    </vt:vector>
  </TitlesOfParts>
  <Company>HMMC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Tomas Zavorka</dc:creator>
  <cp:lastModifiedBy>Martin Suta</cp:lastModifiedBy>
  <cp:revision>5</cp:revision>
  <dcterms:created xsi:type="dcterms:W3CDTF">2020-05-15T05:07:49Z</dcterms:created>
  <dcterms:modified xsi:type="dcterms:W3CDTF">2023-06-09T10:07:25Z</dcterms:modified>
</cp:coreProperties>
</file>